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902" r:id="rId2"/>
    <p:sldMasterId id="2147483928" r:id="rId3"/>
    <p:sldMasterId id="2147483941" r:id="rId4"/>
  </p:sldMasterIdLst>
  <p:notesMasterIdLst>
    <p:notesMasterId r:id="rId12"/>
  </p:notesMasterIdLst>
  <p:sldIdLst>
    <p:sldId id="379" r:id="rId5"/>
    <p:sldId id="488" r:id="rId6"/>
    <p:sldId id="489" r:id="rId7"/>
    <p:sldId id="490" r:id="rId8"/>
    <p:sldId id="487" r:id="rId9"/>
    <p:sldId id="467" r:id="rId10"/>
    <p:sldId id="468" r:id="rId11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5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16" y="168"/>
      </p:cViewPr>
      <p:guideLst>
        <p:guide orient="horz" pos="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fld id="{3370CA83-CADD-416D-8988-969676A40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93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471AC-BD5E-40F6-A75F-3E065BB7DA5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10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CF8CE-62CC-4038-A720-62FD51FFCB0C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349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42235-3A87-4DED-B4AA-AC1687A78714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40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914400"/>
            <a:ext cx="184785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914400"/>
            <a:ext cx="5391150" cy="5181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73FDC-25D2-453C-B2F5-EF564E870B9A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073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0"/>
            <a:ext cx="6248400" cy="6884988"/>
          </a:xfrm>
          <a:prstGeom prst="rect">
            <a:avLst/>
          </a:prstGeom>
          <a:solidFill>
            <a:srgbClr val="00779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12" descr="soartech_logo_stack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0" y="2819400"/>
            <a:ext cx="1885950" cy="129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patter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575" y="0"/>
            <a:ext cx="3524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5257800" cy="1219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038600" y="4343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6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83814C-F0C7-471E-9EC5-F0C4CF2DF966}" type="datetime1">
              <a:rPr lang="en-US"/>
              <a:pPr>
                <a:defRPr/>
              </a:pPr>
              <a:t>6/7/17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dirty="0" smtClean="0">
                <a:solidFill>
                  <a:srgbClr val="4CB2CB"/>
                </a:solidFill>
              </a:defRPr>
            </a:lvl1pPr>
          </a:lstStyle>
          <a:p>
            <a:pPr>
              <a:defRPr/>
            </a:pPr>
            <a:r>
              <a:rPr lang="en-US"/>
              <a:t>Soar Technology, Inc. Proprietary</a:t>
            </a:r>
          </a:p>
        </p:txBody>
      </p:sp>
    </p:spTree>
    <p:extLst>
      <p:ext uri="{BB962C8B-B14F-4D97-AF65-F5344CB8AC3E}">
        <p14:creationId xmlns:p14="http://schemas.microsoft.com/office/powerpoint/2010/main" val="629882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ad Slide Background Blue Scienc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416175"/>
            <a:ext cx="8229600" cy="1470025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Brief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0" y="5029200"/>
            <a:ext cx="4876800" cy="10668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</a:t>
            </a:r>
          </a:p>
          <a:p>
            <a:r>
              <a:rPr lang="en-US" dirty="0" smtClean="0"/>
              <a:t>Title</a:t>
            </a:r>
          </a:p>
          <a:p>
            <a:r>
              <a:rPr lang="en-US" i="1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22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1143000"/>
            <a:ext cx="4876800" cy="5181600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45352" y="1905000"/>
            <a:ext cx="2441448" cy="3657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981700"/>
          </a:xfrm>
          <a:prstGeom prst="rect">
            <a:avLst/>
          </a:prstGeom>
        </p:spPr>
        <p:txBody>
          <a:bodyPr/>
          <a:lstStyle>
            <a:lvl1pPr>
              <a:defRPr kern="1200" baseline="0">
                <a:latin typeface="Calibri" pitchFamily="34" charset="0"/>
              </a:defRPr>
            </a:lvl1pPr>
            <a:lvl2pPr>
              <a:defRPr kern="1200" baseline="0">
                <a:latin typeface="Calibri" pitchFamily="34" charset="0"/>
              </a:defRPr>
            </a:lvl2pPr>
            <a:lvl3pPr>
              <a:defRPr kern="1200" baseline="0">
                <a:latin typeface="Calibri" pitchFamily="34" charset="0"/>
              </a:defRPr>
            </a:lvl3pPr>
            <a:lvl4pPr>
              <a:defRPr kern="1200" baseline="0">
                <a:latin typeface="Calibri" pitchFamily="34" charset="0"/>
              </a:defRPr>
            </a:lvl4pPr>
            <a:lvl5pPr>
              <a:defRPr kern="1200" baseline="0"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64008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45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kern="1200" baseline="0">
                <a:latin typeface="Calibri" pitchFamily="34" charset="0"/>
              </a:defRPr>
            </a:lvl1pPr>
            <a:lvl2pPr>
              <a:defRPr sz="2400" kern="1200" baseline="0">
                <a:latin typeface="Calibri" pitchFamily="34" charset="0"/>
              </a:defRPr>
            </a:lvl2pPr>
            <a:lvl3pPr>
              <a:defRPr sz="2000" kern="1200" baseline="0">
                <a:latin typeface="Calibri" pitchFamily="34" charset="0"/>
              </a:defRPr>
            </a:lvl3pPr>
            <a:lvl4pPr>
              <a:defRPr sz="1800" kern="1200" baseline="0">
                <a:latin typeface="Calibri" pitchFamily="34" charset="0"/>
              </a:defRPr>
            </a:lvl4pPr>
            <a:lvl5pPr>
              <a:defRPr sz="1800" kern="1200" baseline="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kern="1200" baseline="0">
                <a:latin typeface="Calibri" pitchFamily="34" charset="0"/>
              </a:defRPr>
            </a:lvl1pPr>
            <a:lvl2pPr>
              <a:defRPr sz="2400" kern="1200" baseline="0">
                <a:latin typeface="Calibri" pitchFamily="34" charset="0"/>
              </a:defRPr>
            </a:lvl2pPr>
            <a:lvl3pPr>
              <a:defRPr sz="2000" kern="1200" baseline="0">
                <a:latin typeface="Calibri" pitchFamily="34" charset="0"/>
              </a:defRPr>
            </a:lvl3pPr>
            <a:lvl4pPr>
              <a:defRPr sz="1800" kern="1200" baseline="0">
                <a:latin typeface="Calibri" pitchFamily="34" charset="0"/>
              </a:defRPr>
            </a:lvl4pPr>
            <a:lvl5pPr>
              <a:defRPr sz="1800" kern="1200" baseline="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64008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88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01440861"/>
              </p:ext>
            </p:extLst>
          </p:nvPr>
        </p:nvGraphicFramePr>
        <p:xfrm>
          <a:off x="4541525" y="3886200"/>
          <a:ext cx="45262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052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SCHEDULE: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098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11120469"/>
              </p:ext>
            </p:extLst>
          </p:nvPr>
        </p:nvGraphicFramePr>
        <p:xfrm>
          <a:off x="4562196" y="3855720"/>
          <a:ext cx="450560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052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52769"/>
                <a:gridCol w="232093"/>
              </a:tblGrid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SCHEDULE: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sz="12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043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2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260" y="403860"/>
            <a:ext cx="7581900" cy="5867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1120140"/>
            <a:ext cx="7505700" cy="5204460"/>
          </a:xfrm>
        </p:spPr>
        <p:txBody>
          <a:bodyPr/>
          <a:lstStyle>
            <a:lvl1pPr>
              <a:defRPr b="1">
                <a:solidFill>
                  <a:srgbClr val="007790"/>
                </a:solidFill>
              </a:defRPr>
            </a:lvl1pPr>
            <a:lvl2pPr>
              <a:buFont typeface="Wingdings" pitchFamily="2" charset="2"/>
              <a:buChar char="§"/>
              <a:defRPr sz="1600" b="1"/>
            </a:lvl2pPr>
            <a:lvl3pPr>
              <a:buFont typeface="Calibri" pitchFamily="34" charset="0"/>
              <a:buChar char="–"/>
              <a:defRPr sz="1600" b="0"/>
            </a:lvl3pPr>
            <a:lvl4pPr>
              <a:defRPr sz="1600" b="0"/>
            </a:lvl4pPr>
            <a:lvl5pPr>
              <a:defRPr sz="16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54100" y="6492875"/>
            <a:ext cx="7391400" cy="3016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84143-B998-47E3-B9C1-542B66EB220E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20751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3926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799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400800" cy="990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defRPr>
            </a:lvl1pPr>
          </a:lstStyle>
          <a:p>
            <a:pPr lvl="0" defTabSz="914400" eaLnBrk="1" latinLnBrk="0" hangingPunct="1">
              <a:lnSpc>
                <a:spcPct val="85000"/>
              </a:lnSpc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4495800" y="1021080"/>
            <a:ext cx="0" cy="553212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0" y="3802063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9" name="Picture 9" descr="Code30Logo27Apr06_lowr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89104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3"/>
          <p:cNvSpPr>
            <a:spLocks noChangeShapeType="1"/>
          </p:cNvSpPr>
          <p:nvPr userDrawn="1"/>
        </p:nvSpPr>
        <p:spPr bwMode="auto">
          <a:xfrm>
            <a:off x="0" y="6553200"/>
            <a:ext cx="9143999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/>
            <a:endParaRPr lang="en-US" sz="2400" b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8160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345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043109-54ED-482F-A814-833866FC01E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128" y="167951"/>
            <a:ext cx="8098970" cy="72778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787" y="1035698"/>
            <a:ext cx="8126963" cy="5150498"/>
          </a:xfrm>
        </p:spPr>
        <p:txBody>
          <a:bodyPr/>
          <a:lstStyle>
            <a:lvl2pPr>
              <a:buFont typeface="Calibri" pitchFamily="34" charset="0"/>
              <a:buChar char="–"/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F09E83-B64A-4499-A703-0CBA1293BE9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94EF42-94E0-4F6D-A2D9-6957FDBDBCE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BC7C32-9F58-4CA3-9DF7-264397F0055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C60AEA-8700-4B16-B01C-2283BA95B62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FDDE9D-E877-4E10-9ED2-B4B30F7E30A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23CE7-956C-4C0C-A14B-D7CC22AFB9A9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528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711AFF-0D50-42C5-A7BF-EFAC5CAE206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B1EBFC-8899-48A7-8A30-5987401E85A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6DCF90-F85C-4B30-A4BD-A0FE60F4ED6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914400"/>
            <a:ext cx="184785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914400"/>
            <a:ext cx="5391150" cy="5181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EDAB22-7A2A-4E5C-96AC-5E0F4E9C464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pitchFamily="34" charset="0"/>
              <a:cs typeface="ヒラギノ角ゴ Pro W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10" descr="logo-horizontal-one_color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28600"/>
            <a:ext cx="2698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pitchFamily="34" charset="0"/>
              <a:cs typeface="ヒラギノ角ゴ Pro W3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09600" y="1062025"/>
            <a:ext cx="8229600" cy="55509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05683"/>
            <a:ext cx="5334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BC7C32-9F58-4CA3-9DF7-264397F0055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2544A7-BCBB-4B7D-BE01-94F3F734959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828800"/>
            <a:ext cx="36195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F9FCB-0198-495D-904F-69E42D103941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1952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1B0A-07DF-4A02-8A60-50DEB919AB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DF7F0-B10A-4139-B807-1EC318E36E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4D0A3-6A20-40E1-BF5B-0F08A433C6EB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68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23E22-FE34-4C66-95EB-5FD974151AC6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7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7974B-BCA5-427C-AFA1-CA11D918D0E7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36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7B459-2551-478D-B09A-983E5F44FDA1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50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alibri"/>
              </a:rPr>
              <a:t>Soar Technology, Inc. Proprietary 	</a:t>
            </a:r>
            <a:fld id="{FFDA2092-A364-46F7-9828-66FD3AEC94BE}" type="datetime1">
              <a:rPr lang="en-US">
                <a:latin typeface="Calibri"/>
              </a:rPr>
              <a:pPr>
                <a:defRPr/>
              </a:pPr>
              <a:t>6/7/17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8AE30-AAC5-4D28-9158-EAAEA2F05559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27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533400" cy="6858000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charset="0"/>
              <a:ea typeface="ヒラギノ角ゴ Pro W3" pitchFamily="28" charset="-128"/>
              <a:cs typeface="ヒラギノ角ゴ Pro W3"/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charset="0"/>
              <a:ea typeface="ヒラギノ角ゴ Pro W3" pitchFamily="28" charset="-128"/>
              <a:cs typeface="ヒラギノ角ゴ Pro W3"/>
            </a:endParaRPr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619125" y="0"/>
            <a:ext cx="8220075" cy="6858000"/>
          </a:xfrm>
          <a:prstGeom prst="rect">
            <a:avLst/>
          </a:prstGeom>
          <a:solidFill>
            <a:srgbClr val="DCDED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charset="0"/>
              <a:ea typeface="ヒラギノ角ゴ Pro W3" pitchFamily="28" charset="-128"/>
              <a:cs typeface="ヒラギノ角ゴ Pro W3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914400"/>
            <a:ext cx="7391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828800"/>
            <a:ext cx="7391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54100" y="63373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aseline="0">
                <a:solidFill>
                  <a:srgbClr val="464847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 algn="l">
              <a:defRPr/>
            </a:pPr>
            <a:r>
              <a:rPr lang="en-US" b="0">
                <a:latin typeface="Calibri"/>
              </a:rPr>
              <a:t>Soar Technology, Inc. Proprietary 	</a:t>
            </a:r>
            <a:fld id="{FFDA2092-A364-46F7-9828-66FD3AEC94BE}" type="datetime1">
              <a:rPr lang="en-US" b="0">
                <a:latin typeface="Calibri"/>
              </a:rPr>
              <a:pPr algn="l">
                <a:defRPr/>
              </a:pPr>
              <a:t>6/7/17</a:t>
            </a:fld>
            <a:endParaRPr lang="en-US" sz="1400" b="0">
              <a:latin typeface="Calibri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373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aseline="0">
                <a:solidFill>
                  <a:schemeClr val="bg1"/>
                </a:solidFill>
                <a:latin typeface="+mn-lt"/>
                <a:ea typeface="ヒラギノ角ゴ Pro W3" pitchFamily="28" charset="-128"/>
                <a:cs typeface="+mn-cs"/>
              </a:defRPr>
            </a:lvl1pPr>
          </a:lstStyle>
          <a:p>
            <a:pPr>
              <a:defRPr/>
            </a:pPr>
            <a:fld id="{8BBE0A09-D7BE-4045-BB5E-A5659490050F}" type="slidenum">
              <a:rPr lang="en-US" b="0">
                <a:solidFill>
                  <a:srgbClr val="FFFFFF"/>
                </a:solidFill>
                <a:latin typeface="Calibri"/>
              </a:rPr>
              <a:pPr>
                <a:defRPr/>
              </a:pPr>
              <a:t>‹#›</a:t>
            </a:fld>
            <a:endParaRPr lang="en-US" b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15" descr="logo-horizontal-one_color_whit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076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+mj-lt"/>
          <a:ea typeface="+mj-ea"/>
          <a:cs typeface="ヒラギノ角ゴ Pro W3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71450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  <a:cs typeface="ヒラギノ角ゴ Pro W3"/>
        </a:defRPr>
      </a:lvl1pPr>
      <a:lvl2pPr marL="454025" indent="-168275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2pPr>
      <a:lvl3pPr marL="7413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3pPr>
      <a:lvl4pPr marL="102711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4pPr>
      <a:lvl5pPr marL="13128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/>
        </a:defRPr>
      </a:lvl5pPr>
      <a:lvl6pPr marL="17700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6pPr>
      <a:lvl7pPr marL="22272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7pPr>
      <a:lvl8pPr marL="26844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8pPr>
      <a:lvl9pPr marL="31416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9" descr="WhiteBottomBlueTop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1299" name="AutoShape 3" descr="Untitled Attachment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defRPr/>
            </a:pPr>
            <a:endParaRPr lang="en-US" sz="1600" dirty="0">
              <a:solidFill>
                <a:srgbClr val="003399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591300" name="AutoShape 4" descr="Untitled Attachment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defRPr/>
            </a:pPr>
            <a:endParaRPr lang="en-US" sz="1600" dirty="0">
              <a:solidFill>
                <a:srgbClr val="003399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591305" name="Rectangle 9"/>
          <p:cNvSpPr>
            <a:spLocks noChangeArrowheads="1"/>
          </p:cNvSpPr>
          <p:nvPr/>
        </p:nvSpPr>
        <p:spPr bwMode="auto">
          <a:xfrm>
            <a:off x="2925763" y="6435725"/>
            <a:ext cx="28860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sz="2400" dirty="0">
              <a:solidFill>
                <a:srgbClr val="FF3300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286000" y="662940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US" sz="900" dirty="0" smtClean="0">
                <a:solidFill>
                  <a:prstClr val="black"/>
                </a:solidFill>
                <a:latin typeface="Palatino Linotype" panose="02040502050505030304" pitchFamily="18" charset="0"/>
                <a:ea typeface="ＭＳ Ｐゴシック" pitchFamily="34" charset="-128"/>
              </a:rPr>
              <a:t>FOUO.  </a:t>
            </a:r>
            <a:r>
              <a:rPr lang="en-US" sz="900" b="0" dirty="0" smtClean="0">
                <a:solidFill>
                  <a:prstClr val="black"/>
                </a:solidFill>
                <a:latin typeface="Palatino Linotype" panose="02040502050505030304" pitchFamily="18" charset="0"/>
                <a:ea typeface="ＭＳ Ｐゴシック" pitchFamily="34" charset="-128"/>
              </a:rPr>
              <a:t>For Official Use Only.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8534400" y="657179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hangingPunct="1"/>
            <a:fld id="{A6DDA73A-A9CD-47D0-B62F-05D3941F2ADD}" type="slidenum">
              <a:rPr lang="en-US" sz="1200" b="0" smtClean="0">
                <a:solidFill>
                  <a:prstClr val="white">
                    <a:lumMod val="50000"/>
                  </a:prstClr>
                </a:solidFill>
                <a:latin typeface="Palatino Linotype" panose="02040502050505030304" pitchFamily="18" charset="0"/>
                <a:ea typeface="ＭＳ Ｐゴシック" pitchFamily="34" charset="-128"/>
              </a:rPr>
              <a:pPr algn="r" eaLnBrk="1" hangingPunct="1"/>
              <a:t>‹#›</a:t>
            </a:fld>
            <a:endParaRPr lang="en-US" sz="1200" b="0" dirty="0">
              <a:solidFill>
                <a:prstClr val="white">
                  <a:lumMod val="50000"/>
                </a:prstClr>
              </a:solidFill>
              <a:latin typeface="Palatino Linotype" panose="02040502050505030304" pitchFamily="18" charset="0"/>
              <a:ea typeface="ＭＳ Ｐゴシック" pitchFamily="34" charset="-128"/>
            </a:endParaRP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0" y="0"/>
            <a:ext cx="640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36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 baseline="0">
          <a:solidFill>
            <a:schemeClr val="bg1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33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-1"/>
            <a:ext cx="533400" cy="6858002"/>
          </a:xfrm>
          <a:prstGeom prst="rect">
            <a:avLst/>
          </a:prstGeom>
          <a:solidFill>
            <a:srgbClr val="46484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pitchFamily="34" charset="0"/>
              <a:cs typeface="ヒラギノ角ゴ Pro W3"/>
            </a:endParaRPr>
          </a:p>
        </p:txBody>
      </p:sp>
      <p:sp>
        <p:nvSpPr>
          <p:cNvPr id="1027" name="Rectangle 8"/>
          <p:cNvSpPr>
            <a:spLocks noChangeArrowheads="1"/>
          </p:cNvSpPr>
          <p:nvPr userDrawn="1"/>
        </p:nvSpPr>
        <p:spPr bwMode="auto">
          <a:xfrm>
            <a:off x="8915400" y="0"/>
            <a:ext cx="228600" cy="6858000"/>
          </a:xfrm>
          <a:prstGeom prst="rect">
            <a:avLst/>
          </a:prstGeom>
          <a:solidFill>
            <a:srgbClr val="F4D66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2400" b="0" baseline="-25000">
              <a:solidFill>
                <a:srgbClr val="000000"/>
              </a:solidFill>
              <a:latin typeface="Arial" pitchFamily="34" charset="0"/>
              <a:cs typeface="ヒラギノ角ゴ Pro W3"/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914400"/>
            <a:ext cx="7391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828800"/>
            <a:ext cx="7391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568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aseline="0" smtClean="0">
                <a:solidFill>
                  <a:schemeClr val="bg1"/>
                </a:solidFill>
                <a:latin typeface="Calibri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CBF79351-32EB-4CAE-B3BC-89487F90E697}" type="slidenum">
              <a:rPr lang="en-US" b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b="0">
              <a:solidFill>
                <a:srgbClr val="FFFFFF"/>
              </a:solidFill>
            </a:endParaRPr>
          </a:p>
        </p:txBody>
      </p:sp>
      <p:pic>
        <p:nvPicPr>
          <p:cNvPr id="2056" name="Picture 15" descr="logo-horizontal-one_color_whit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3988" y="677863"/>
            <a:ext cx="2698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27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+mj-lt"/>
          <a:ea typeface="+mj-ea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  <a:cs typeface="ヒラギノ角ゴ Pro W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7790"/>
          </a:solidFill>
          <a:latin typeface="Calibri" pitchFamily="28" charset="0"/>
          <a:ea typeface="ヒラギノ角ゴ Pro W3" pitchFamily="28" charset="-128"/>
        </a:defRPr>
      </a:lvl9pPr>
    </p:titleStyle>
    <p:bodyStyle>
      <a:lvl1pPr marL="171450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000000"/>
          </a:solidFill>
          <a:latin typeface="+mn-lt"/>
          <a:ea typeface="+mn-ea"/>
          <a:cs typeface="ヒラギノ角ゴ Pro W3" charset="-128"/>
        </a:defRPr>
      </a:lvl1pPr>
      <a:lvl2pPr marL="454025" indent="-168275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 charset="-128"/>
        </a:defRPr>
      </a:lvl2pPr>
      <a:lvl3pPr marL="7413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 charset="-128"/>
        </a:defRPr>
      </a:lvl3pPr>
      <a:lvl4pPr marL="102711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 charset="-128"/>
        </a:defRPr>
      </a:lvl4pPr>
      <a:lvl5pPr marL="1312863" indent="-171450" algn="l" rtl="0" eaLnBrk="0" fontAlgn="base" hangingPunct="0">
        <a:spcBef>
          <a:spcPct val="20000"/>
        </a:spcBef>
        <a:spcAft>
          <a:spcPct val="0"/>
        </a:spcAft>
        <a:buClr>
          <a:srgbClr val="007790"/>
        </a:buClr>
        <a:buFont typeface="Times" pitchFamily="18" charset="0"/>
        <a:buChar char="•"/>
        <a:defRPr>
          <a:solidFill>
            <a:srgbClr val="464847"/>
          </a:solidFill>
          <a:latin typeface="+mn-lt"/>
          <a:ea typeface="+mn-ea"/>
          <a:cs typeface="ヒラギノ角ゴ Pro W3" charset="-128"/>
        </a:defRPr>
      </a:lvl5pPr>
      <a:lvl6pPr marL="17700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6pPr>
      <a:lvl7pPr marL="22272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7pPr>
      <a:lvl8pPr marL="26844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8pPr>
      <a:lvl9pPr marL="3141663" indent="-171450" algn="l" rtl="0" fontAlgn="base">
        <a:spcBef>
          <a:spcPct val="20000"/>
        </a:spcBef>
        <a:spcAft>
          <a:spcPct val="0"/>
        </a:spcAft>
        <a:buClr>
          <a:srgbClr val="007790"/>
        </a:buClr>
        <a:buFont typeface="Times" pitchFamily="28" charset="0"/>
        <a:buChar char="•"/>
        <a:defRPr>
          <a:solidFill>
            <a:srgbClr val="464847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7311B0A-07DF-4A02-8A60-50DEB919AB17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6/7/17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C0DF7F0-B10A-4139-B807-1EC318E36EF9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3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microsoft.com/office/2007/relationships/media" Target="../media/media2.mp3"/><Relationship Id="rId4" Type="http://schemas.openxmlformats.org/officeDocument/2006/relationships/audio" Target="../media/media2.mp3"/><Relationship Id="rId5" Type="http://schemas.openxmlformats.org/officeDocument/2006/relationships/slideLayout" Target="../slideLayouts/slideLayout42.xm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6917" y="2819400"/>
            <a:ext cx="5636683" cy="12192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Soar Technology Company Update</a:t>
            </a:r>
            <a:br>
              <a:rPr lang="en-US" dirty="0" smtClean="0"/>
            </a:b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4994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burst 1"/>
          <p:cNvCxnSpPr/>
          <p:nvPr/>
        </p:nvCxnSpPr>
        <p:spPr>
          <a:xfrm>
            <a:off x="5832538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37" name="firework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27" y="2104275"/>
            <a:ext cx="5426823" cy="4562633"/>
          </a:xfrm>
          <a:prstGeom prst="rect">
            <a:avLst/>
          </a:prstGeom>
        </p:spPr>
      </p:pic>
      <p:cxnSp>
        <p:nvCxnSpPr>
          <p:cNvPr id="38" name="burst 2"/>
          <p:cNvCxnSpPr/>
          <p:nvPr/>
        </p:nvCxnSpPr>
        <p:spPr>
          <a:xfrm>
            <a:off x="2343876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39" name="firewor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8" y="105685"/>
            <a:ext cx="3767661" cy="3236190"/>
          </a:xfrm>
          <a:prstGeom prst="rect">
            <a:avLst/>
          </a:prstGeom>
        </p:spPr>
      </p:pic>
      <p:cxnSp>
        <p:nvCxnSpPr>
          <p:cNvPr id="40" name="burst 3"/>
          <p:cNvCxnSpPr/>
          <p:nvPr/>
        </p:nvCxnSpPr>
        <p:spPr>
          <a:xfrm>
            <a:off x="4869301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1" name="firewor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79" y="1054247"/>
            <a:ext cx="2739044" cy="3647176"/>
          </a:xfrm>
          <a:prstGeom prst="rect">
            <a:avLst/>
          </a:prstGeom>
        </p:spPr>
      </p:pic>
      <p:cxnSp>
        <p:nvCxnSpPr>
          <p:cNvPr id="42" name="burst 4"/>
          <p:cNvCxnSpPr/>
          <p:nvPr/>
        </p:nvCxnSpPr>
        <p:spPr>
          <a:xfrm>
            <a:off x="3282578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3" name="firework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24" y="2660388"/>
            <a:ext cx="2973307" cy="3677654"/>
          </a:xfrm>
          <a:prstGeom prst="rect">
            <a:avLst/>
          </a:prstGeom>
        </p:spPr>
      </p:pic>
      <p:cxnSp>
        <p:nvCxnSpPr>
          <p:cNvPr id="44" name="burst 5"/>
          <p:cNvCxnSpPr/>
          <p:nvPr/>
        </p:nvCxnSpPr>
        <p:spPr>
          <a:xfrm>
            <a:off x="7015510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5" name="firework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31" y="1920940"/>
            <a:ext cx="3610558" cy="4020682"/>
          </a:xfrm>
          <a:prstGeom prst="rect">
            <a:avLst/>
          </a:prstGeom>
        </p:spPr>
      </p:pic>
      <p:cxnSp>
        <p:nvCxnSpPr>
          <p:cNvPr id="46" name="burst 6"/>
          <p:cNvCxnSpPr/>
          <p:nvPr/>
        </p:nvCxnSpPr>
        <p:spPr>
          <a:xfrm>
            <a:off x="1859619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7" name="firework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6" y="2286151"/>
            <a:ext cx="2541306" cy="2826928"/>
          </a:xfrm>
          <a:prstGeom prst="rect">
            <a:avLst/>
          </a:prstGeom>
        </p:spPr>
      </p:pic>
      <p:cxnSp>
        <p:nvCxnSpPr>
          <p:cNvPr id="48" name="burst 7"/>
          <p:cNvCxnSpPr/>
          <p:nvPr/>
        </p:nvCxnSpPr>
        <p:spPr>
          <a:xfrm>
            <a:off x="4933260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9" name="firewor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03" y="201540"/>
            <a:ext cx="3442114" cy="2907488"/>
          </a:xfrm>
          <a:prstGeom prst="rect">
            <a:avLst/>
          </a:prstGeom>
        </p:spPr>
      </p:pic>
      <p:cxnSp>
        <p:nvCxnSpPr>
          <p:cNvPr id="50" name="burst 8"/>
          <p:cNvCxnSpPr/>
          <p:nvPr/>
        </p:nvCxnSpPr>
        <p:spPr>
          <a:xfrm>
            <a:off x="3774272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1" name="firework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50" y="1155304"/>
            <a:ext cx="4313629" cy="4181803"/>
          </a:xfrm>
          <a:prstGeom prst="rect">
            <a:avLst/>
          </a:prstGeom>
        </p:spPr>
      </p:pic>
      <p:pic>
        <p:nvPicPr>
          <p:cNvPr id="52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194" y="7610455"/>
            <a:ext cx="609600" cy="609600"/>
          </a:xfrm>
          <a:prstGeom prst="rect">
            <a:avLst/>
          </a:prstGeom>
        </p:spPr>
      </p:pic>
      <p:pic>
        <p:nvPicPr>
          <p:cNvPr id="53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65578" y="8320639"/>
            <a:ext cx="609600" cy="609600"/>
          </a:xfrm>
          <a:prstGeom prst="rect">
            <a:avLst/>
          </a:prstGeom>
        </p:spPr>
      </p:pic>
      <p:pic>
        <p:nvPicPr>
          <p:cNvPr id="54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650666" y="7610455"/>
            <a:ext cx="609600" cy="609600"/>
          </a:xfrm>
          <a:prstGeom prst="rect">
            <a:avLst/>
          </a:prstGeom>
        </p:spPr>
      </p:pic>
      <p:pic>
        <p:nvPicPr>
          <p:cNvPr id="55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675050" y="8320639"/>
            <a:ext cx="609600" cy="609600"/>
          </a:xfrm>
          <a:prstGeom prst="rect">
            <a:avLst/>
          </a:prstGeom>
        </p:spPr>
      </p:pic>
      <p:pic>
        <p:nvPicPr>
          <p:cNvPr id="56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590218" y="7610455"/>
            <a:ext cx="609600" cy="609600"/>
          </a:xfrm>
          <a:prstGeom prst="rect">
            <a:avLst/>
          </a:prstGeom>
        </p:spPr>
      </p:pic>
      <p:pic>
        <p:nvPicPr>
          <p:cNvPr id="57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14602" y="8320639"/>
            <a:ext cx="609600" cy="609600"/>
          </a:xfrm>
          <a:prstGeom prst="rect">
            <a:avLst/>
          </a:prstGeom>
        </p:spPr>
      </p:pic>
      <p:pic>
        <p:nvPicPr>
          <p:cNvPr id="58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883082" y="7610455"/>
            <a:ext cx="609600" cy="609600"/>
          </a:xfrm>
          <a:prstGeom prst="rect">
            <a:avLst/>
          </a:prstGeom>
        </p:spPr>
      </p:pic>
      <p:pic>
        <p:nvPicPr>
          <p:cNvPr id="59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07466" y="8320639"/>
            <a:ext cx="609600" cy="609600"/>
          </a:xfrm>
          <a:prstGeom prst="rect">
            <a:avLst/>
          </a:prstGeom>
        </p:spPr>
      </p:pic>
      <p:pic>
        <p:nvPicPr>
          <p:cNvPr id="60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431978" y="7610455"/>
            <a:ext cx="609600" cy="609600"/>
          </a:xfrm>
          <a:prstGeom prst="rect">
            <a:avLst/>
          </a:prstGeom>
        </p:spPr>
      </p:pic>
      <p:pic>
        <p:nvPicPr>
          <p:cNvPr id="61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456362" y="8320639"/>
            <a:ext cx="609600" cy="609600"/>
          </a:xfrm>
          <a:prstGeom prst="rect">
            <a:avLst/>
          </a:prstGeom>
        </p:spPr>
      </p:pic>
      <p:pic>
        <p:nvPicPr>
          <p:cNvPr id="62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22378" y="7610455"/>
            <a:ext cx="609600" cy="609600"/>
          </a:xfrm>
          <a:prstGeom prst="rect">
            <a:avLst/>
          </a:prstGeom>
        </p:spPr>
      </p:pic>
      <p:pic>
        <p:nvPicPr>
          <p:cNvPr id="63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46762" y="8320639"/>
            <a:ext cx="609600" cy="609600"/>
          </a:xfrm>
          <a:prstGeom prst="rect">
            <a:avLst/>
          </a:prstGeom>
        </p:spPr>
      </p:pic>
      <p:pic>
        <p:nvPicPr>
          <p:cNvPr id="64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42090" y="7610455"/>
            <a:ext cx="609600" cy="609600"/>
          </a:xfrm>
          <a:prstGeom prst="rect">
            <a:avLst/>
          </a:prstGeom>
        </p:spPr>
      </p:pic>
      <p:pic>
        <p:nvPicPr>
          <p:cNvPr id="65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66474" y="8320639"/>
            <a:ext cx="609600" cy="609600"/>
          </a:xfrm>
          <a:prstGeom prst="rect">
            <a:avLst/>
          </a:prstGeom>
        </p:spPr>
      </p:pic>
      <p:pic>
        <p:nvPicPr>
          <p:cNvPr id="66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444682" y="7610455"/>
            <a:ext cx="609600" cy="609600"/>
          </a:xfrm>
          <a:prstGeom prst="rect">
            <a:avLst/>
          </a:prstGeom>
        </p:spPr>
      </p:pic>
      <p:pic>
        <p:nvPicPr>
          <p:cNvPr id="67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469066" y="8320639"/>
            <a:ext cx="609600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10766" y="2593604"/>
            <a:ext cx="59304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SoarTech’s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20</a:t>
            </a:r>
            <a:r>
              <a:rPr lang="en-US" sz="5400" b="1" cap="none" spc="50" baseline="300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b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Anniversary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6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654E-7 L 3.88889E-6 -0.53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42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45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4" presetClass="path" presetSubtype="0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5.3654E-7 L -3.05556E-6 -0.8200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422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455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4" presetClass="path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5.3654E-7 L -4.16667E-6 -0.72248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2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3422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2455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4" presetClass="pat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-5.3654E-7 L -3.05556E-6 -0.47549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3422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2455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9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4" presetClass="pat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-5.3654E-7 L 3.61111E-6 -0.54487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3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3422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" dur="2455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11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4" presetClass="path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5E-6 -5.3654E-7 L 2.5E-6 -0.55527 " pathEditMode="relative" rAng="0" ptsTypes="AA">
                                      <p:cBhvr>
                                        <p:cTn id="1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3422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2455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33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64" presetClass="path" presetSubtype="0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5.3654E-7 L 1.38889E-6 -0.88575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88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" dur="3422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" dur="2455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4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5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64" presetClass="path" presetSubtype="0" ac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5.3654E-7 L -2.5E-6 -0.69033 " pathEditMode="relative" rAng="0" ptsTypes="AA">
                                      <p:cBhvr>
                                        <p:cTn id="1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28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2" dur="3422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" dur="2455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6" presetID="6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77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1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1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1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1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1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1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>
                <p:cTn id="1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1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SoarTech</a:t>
            </a:r>
            <a:r>
              <a:rPr lang="en-US" dirty="0" smtClean="0"/>
              <a:t>: The Early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Date of Incorporation: May 19, 1997</a:t>
            </a:r>
          </a:p>
          <a:p>
            <a:pPr lvl="1"/>
            <a:r>
              <a:rPr lang="en-US" dirty="0" smtClean="0"/>
              <a:t>First contracts in early 1998</a:t>
            </a:r>
          </a:p>
          <a:p>
            <a:r>
              <a:rPr lang="en-US" dirty="0" smtClean="0"/>
              <a:t>Founders</a:t>
            </a:r>
          </a:p>
          <a:p>
            <a:pPr lvl="1"/>
            <a:r>
              <a:rPr lang="en-US" dirty="0" smtClean="0"/>
              <a:t>John Laird</a:t>
            </a:r>
          </a:p>
          <a:p>
            <a:pPr lvl="1"/>
            <a:r>
              <a:rPr lang="en-US" dirty="0" smtClean="0"/>
              <a:t>Randy Jones</a:t>
            </a:r>
          </a:p>
          <a:p>
            <a:pPr lvl="1"/>
            <a:r>
              <a:rPr lang="en-US" dirty="0" smtClean="0"/>
              <a:t>Paul Nielsen</a:t>
            </a:r>
          </a:p>
          <a:p>
            <a:pPr lvl="1"/>
            <a:r>
              <a:rPr lang="en-US" dirty="0" smtClean="0"/>
              <a:t>Frank Koss</a:t>
            </a:r>
          </a:p>
          <a:p>
            <a:pPr lvl="1"/>
            <a:r>
              <a:rPr lang="en-US" dirty="0" smtClean="0"/>
              <a:t>Karen Coulter</a:t>
            </a:r>
          </a:p>
          <a:p>
            <a:r>
              <a:rPr lang="en-US" dirty="0" smtClean="0"/>
              <a:t>Early employees still with </a:t>
            </a:r>
            <a:r>
              <a:rPr lang="en-US" dirty="0" err="1" smtClean="0"/>
              <a:t>SoarTech</a:t>
            </a:r>
            <a:endParaRPr lang="en-US" dirty="0" smtClean="0"/>
          </a:p>
          <a:p>
            <a:pPr lvl="1"/>
            <a:r>
              <a:rPr lang="en-US" dirty="0" smtClean="0"/>
              <a:t>Glenn Taylor: November, 1998</a:t>
            </a:r>
          </a:p>
          <a:p>
            <a:pPr lvl="1"/>
            <a:r>
              <a:rPr lang="en-US" dirty="0" smtClean="0"/>
              <a:t>Rich </a:t>
            </a:r>
            <a:r>
              <a:rPr lang="en-US" dirty="0" err="1" smtClean="0"/>
              <a:t>Frederiksen</a:t>
            </a:r>
            <a:r>
              <a:rPr lang="en-US" dirty="0" smtClean="0"/>
              <a:t>: August, 2000</a:t>
            </a:r>
          </a:p>
          <a:p>
            <a:pPr lvl="1"/>
            <a:r>
              <a:rPr lang="en-US" dirty="0" smtClean="0"/>
              <a:t>Jacob Crossman: September, 2000</a:t>
            </a:r>
          </a:p>
          <a:p>
            <a:pPr lvl="1"/>
            <a:r>
              <a:rPr lang="en-US" dirty="0" smtClean="0"/>
              <a:t>Bob Wray: January, 2001</a:t>
            </a:r>
          </a:p>
          <a:p>
            <a:pPr lvl="1"/>
            <a:r>
              <a:rPr lang="en-US" dirty="0" smtClean="0"/>
              <a:t>Jack </a:t>
            </a:r>
            <a:r>
              <a:rPr lang="en-US" dirty="0" err="1" smtClean="0"/>
              <a:t>Zaientz</a:t>
            </a:r>
            <a:r>
              <a:rPr lang="en-US" dirty="0" smtClean="0"/>
              <a:t>: August, 2001</a:t>
            </a:r>
          </a:p>
          <a:p>
            <a:pPr lvl="1"/>
            <a:r>
              <a:rPr lang="en-US" dirty="0" smtClean="0"/>
              <a:t>Laura Hamel: October, 2002</a:t>
            </a:r>
          </a:p>
          <a:p>
            <a:pPr lvl="1"/>
            <a:r>
              <a:rPr lang="en-US" dirty="0" smtClean="0"/>
              <a:t>Brian </a:t>
            </a:r>
            <a:r>
              <a:rPr lang="en-US" dirty="0" err="1" smtClean="0"/>
              <a:t>Stensrud</a:t>
            </a:r>
            <a:r>
              <a:rPr lang="en-US" dirty="0" smtClean="0"/>
              <a:t>: September, 2003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6/7/17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96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SoarTech</a:t>
            </a:r>
            <a:r>
              <a:rPr lang="en-US" dirty="0" smtClean="0"/>
              <a:t>: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84 Employees </a:t>
            </a:r>
          </a:p>
          <a:p>
            <a:pPr lvl="1"/>
            <a:r>
              <a:rPr lang="en-US" dirty="0" smtClean="0"/>
              <a:t>15 hired so far in 2017 (plus 8 interns)</a:t>
            </a:r>
          </a:p>
          <a:p>
            <a:pPr lvl="1"/>
            <a:r>
              <a:rPr lang="en-US" dirty="0" smtClean="0"/>
              <a:t>9 accepted offers scheduled to join (plus 1 more intern and 2 West Point Cadets)</a:t>
            </a:r>
          </a:p>
          <a:p>
            <a:pPr lvl="1"/>
            <a:r>
              <a:rPr lang="en-US" dirty="0" smtClean="0"/>
              <a:t>16 open positions we’re looking to fill yet this year (hint, hint)</a:t>
            </a:r>
          </a:p>
          <a:p>
            <a:pPr lvl="1"/>
            <a:r>
              <a:rPr lang="en-US" dirty="0" smtClean="0"/>
              <a:t>80% Technical Staff, 20% Support Staff</a:t>
            </a:r>
          </a:p>
          <a:p>
            <a:r>
              <a:rPr lang="en-US" dirty="0" smtClean="0"/>
              <a:t>Annual revenue: $15,000,000 </a:t>
            </a:r>
          </a:p>
          <a:p>
            <a:pPr lvl="1"/>
            <a:r>
              <a:rPr lang="en-US" dirty="0" smtClean="0"/>
              <a:t>About 65 active research contracts at any given time</a:t>
            </a:r>
          </a:p>
          <a:p>
            <a:pPr lvl="1"/>
            <a:r>
              <a:rPr lang="en-US" dirty="0" smtClean="0"/>
              <a:t>Primary funding sources: ONR, DARPA, ARL, AFRL</a:t>
            </a:r>
          </a:p>
          <a:p>
            <a:pPr lvl="1"/>
            <a:r>
              <a:rPr lang="en-US" dirty="0" smtClean="0"/>
              <a:t>Approximately 40% of our projects use Soar</a:t>
            </a:r>
          </a:p>
          <a:p>
            <a:pPr lvl="1"/>
            <a:r>
              <a:rPr lang="en-US" dirty="0" smtClean="0"/>
              <a:t>Other tools in our AI toolbox: Various deep learning approaches, Swarming approaches, Computer vision, Finite state machines </a:t>
            </a:r>
          </a:p>
          <a:p>
            <a:r>
              <a:rPr lang="en-US" dirty="0" smtClean="0"/>
              <a:t>Two main offices and employees working in 9 states</a:t>
            </a:r>
          </a:p>
          <a:p>
            <a:pPr lvl="1"/>
            <a:r>
              <a:rPr lang="en-US" dirty="0" smtClean="0"/>
              <a:t>Ann Arbor, MI: ~51 employees</a:t>
            </a:r>
          </a:p>
          <a:p>
            <a:pPr lvl="1"/>
            <a:r>
              <a:rPr lang="en-US" dirty="0" smtClean="0"/>
              <a:t>Orlando, FL: ~26 employees</a:t>
            </a:r>
          </a:p>
          <a:p>
            <a:pPr lvl="1"/>
            <a:r>
              <a:rPr lang="en-US" dirty="0" smtClean="0"/>
              <a:t>Employees also working in California, Maine, Maryland, </a:t>
            </a:r>
            <a:br>
              <a:rPr lang="en-US" dirty="0" smtClean="0"/>
            </a:br>
            <a:r>
              <a:rPr lang="en-US" dirty="0" smtClean="0"/>
              <a:t>North Carolina, Ohio, Vermont, Virginia, Alabama soon</a:t>
            </a:r>
          </a:p>
          <a:p>
            <a:r>
              <a:rPr lang="en-US" dirty="0" smtClean="0"/>
              <a:t>Soar Automotive: First commercially focused spin off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Calibri"/>
              </a:rPr>
              <a:t>Soar Technology, Inc. Proprietary 	</a:t>
            </a:r>
            <a:fld id="{FFDA2092-A364-46F7-9828-66FD3AEC94BE}" type="datetime1">
              <a:rPr lang="en-US" smtClean="0">
                <a:latin typeface="Calibri"/>
              </a:rPr>
              <a:pPr>
                <a:defRPr/>
              </a:pPr>
              <a:t>6/7/17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584143-B998-47E3-B9C1-542B66EB220E}" type="slidenum">
              <a:rPr lang="en-US" smtClean="0">
                <a:solidFill>
                  <a:srgbClr val="FFFFFF"/>
                </a:solidFill>
                <a:latin typeface="Calibri"/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6260" y="4453017"/>
            <a:ext cx="2495788" cy="177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57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645701" y="4474991"/>
            <a:ext cx="8200293" cy="2268097"/>
          </a:xfrm>
          <a:prstGeom prst="rect">
            <a:avLst/>
          </a:prstGeom>
          <a:solidFill>
            <a:srgbClr val="18CFD8">
              <a:alpha val="2392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2400" b="0" smtClean="0">
              <a:solidFill>
                <a:srgbClr val="000000"/>
              </a:solidFill>
              <a:latin typeface="Arial" charset="0"/>
              <a:cs typeface="ヒラギノ角ゴ Pro W3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21323" y="3052852"/>
            <a:ext cx="8206154" cy="1380066"/>
          </a:xfrm>
          <a:prstGeom prst="rect">
            <a:avLst/>
          </a:prstGeom>
          <a:solidFill>
            <a:srgbClr val="007790">
              <a:alpha val="4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2400" b="0" smtClean="0">
              <a:solidFill>
                <a:srgbClr val="000000"/>
              </a:solidFill>
              <a:latin typeface="Arial" charset="0"/>
              <a:cs typeface="ヒラギノ角ゴ Pro W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Soar Technology, Inc.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143184"/>
            <a:ext cx="5334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8BFEE3B-078A-4FAD-B497-EF98C5D94C0D}" type="slidenum">
              <a:rPr lang="en-US">
                <a:solidFill>
                  <a:srgbClr val="FFFFFF"/>
                </a:solidFill>
                <a:latin typeface="Calibri"/>
              </a:rPr>
              <a:pPr>
                <a:defRPr/>
              </a:pPr>
              <a:t>5</a:t>
            </a:fld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5957" y="2987235"/>
            <a:ext cx="2530514" cy="1420282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</a:rPr>
              <a:t>Full spectrum </a:t>
            </a:r>
            <a:r>
              <a:rPr lang="en-US" sz="1600" b="0" dirty="0" smtClean="0">
                <a:solidFill>
                  <a:schemeClr val="tx1"/>
                </a:solidFill>
              </a:rPr>
              <a:t>behavior models</a:t>
            </a:r>
            <a:endParaRPr lang="en-US" sz="900" b="0" dirty="0">
              <a:solidFill>
                <a:schemeClr val="tx1"/>
              </a:solidFill>
            </a:endParaRPr>
          </a:p>
          <a:p>
            <a:r>
              <a:rPr lang="en-US" sz="1600" b="0" dirty="0" smtClean="0">
                <a:solidFill>
                  <a:schemeClr val="tx1"/>
                </a:solidFill>
              </a:rPr>
              <a:t>Individually varied training &amp; assessment</a:t>
            </a:r>
            <a:endParaRPr lang="en-US" sz="900" b="0" dirty="0" smtClean="0">
              <a:solidFill>
                <a:schemeClr val="tx1"/>
              </a:solidFill>
            </a:endParaRPr>
          </a:p>
          <a:p>
            <a:r>
              <a:rPr lang="en-US" sz="1600" b="0" dirty="0" smtClean="0">
                <a:solidFill>
                  <a:schemeClr val="tx1"/>
                </a:solidFill>
              </a:rPr>
              <a:t>Serious Games</a:t>
            </a:r>
            <a:endParaRPr lang="en-US" sz="1600" b="0" dirty="0">
              <a:solidFill>
                <a:schemeClr val="tx1"/>
              </a:solidFill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5917" y="1801894"/>
            <a:ext cx="2530514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4889" y="1801895"/>
            <a:ext cx="2530514" cy="121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5403" y="1801895"/>
            <a:ext cx="2530514" cy="121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662827" y="2987235"/>
            <a:ext cx="2530514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Human-Robot Interfaces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Situational Awareness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Cognitive Control </a:t>
            </a: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for Autonomous Platforms</a:t>
            </a:r>
            <a:endParaRPr lang="en-US" sz="900" b="0" kern="0" dirty="0">
              <a:solidFill>
                <a:srgbClr val="000000"/>
              </a:solidFill>
              <a:latin typeface="Calibri"/>
              <a:cs typeface="ヒラギノ角ゴ Pro W3"/>
            </a:endParaRP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endParaRPr lang="en-US" sz="1600" b="0" kern="0" dirty="0">
              <a:solidFill>
                <a:srgbClr val="000000"/>
              </a:solidFill>
              <a:latin typeface="Calibri"/>
              <a:cs typeface="ヒラギノ角ゴ Pro W3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235597" y="2987235"/>
            <a:ext cx="2530514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Autonomous Cyberspace Capabilities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Cyberspace </a:t>
            </a: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Workforce Development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28" charset="0"/>
              <a:buChar char="•"/>
              <a:defRPr/>
            </a:pP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Cyberspace C2 &amp; Analytics</a:t>
            </a:r>
            <a:r>
              <a:rPr lang="en-US" sz="14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 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65917" y="1325644"/>
            <a:ext cx="25305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5404" y="1325644"/>
            <a:ext cx="2530514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04889" y="1325644"/>
            <a:ext cx="2530514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138767" y="715434"/>
            <a:ext cx="6801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1800" b="0" dirty="0" smtClean="0">
                <a:solidFill>
                  <a:srgbClr val="007790"/>
                </a:solidFill>
                <a:latin typeface="Calibri" pitchFamily="34" charset="0"/>
                <a:cs typeface="Calibri" pitchFamily="34" charset="0"/>
              </a:rPr>
              <a:t>  Spinoff of University of Michigan AI Lab (Soar Group)</a:t>
            </a:r>
          </a:p>
          <a:p>
            <a:pPr algn="l">
              <a:buFont typeface="Arial" pitchFamily="34" charset="0"/>
              <a:buChar char="•"/>
            </a:pPr>
            <a:r>
              <a:rPr lang="en-US" sz="1800" b="0" dirty="0" smtClean="0">
                <a:solidFill>
                  <a:srgbClr val="007790"/>
                </a:solidFill>
                <a:latin typeface="Calibri" pitchFamily="34" charset="0"/>
                <a:cs typeface="Calibri" pitchFamily="34" charset="0"/>
              </a:rPr>
              <a:t>  R&amp;D in Wide Array of Cognitive and Social Architecture Technologies</a:t>
            </a:r>
            <a:endParaRPr lang="en-US" sz="1800" b="0" dirty="0">
              <a:solidFill>
                <a:srgbClr val="00779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9614" y="3560847"/>
            <a:ext cx="1325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 smtClean="0">
                <a:solidFill>
                  <a:srgbClr val="000000"/>
                </a:solidFill>
                <a:latin typeface="Arial" pitchFamily="34" charset="0"/>
                <a:cs typeface="ヒラギノ角ゴ Pro W3"/>
              </a:rPr>
              <a:t>Focus Areas</a:t>
            </a:r>
            <a:endParaRPr lang="en-US" sz="1600" b="0" dirty="0">
              <a:solidFill>
                <a:srgbClr val="000000"/>
              </a:solidFill>
              <a:latin typeface="Arial" pitchFamily="34" charset="0"/>
              <a:cs typeface="ヒラギノ角ゴ Pro W3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88222" y="5054875"/>
            <a:ext cx="12910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 smtClean="0">
                <a:solidFill>
                  <a:srgbClr val="000000"/>
                </a:solidFill>
                <a:latin typeface="Arial" pitchFamily="34" charset="0"/>
                <a:cs typeface="ヒラギノ角ゴ Pro W3"/>
              </a:rPr>
              <a:t>Technology</a:t>
            </a:r>
          </a:p>
          <a:p>
            <a:pPr algn="l"/>
            <a:r>
              <a:rPr lang="en-US" sz="1600" b="0" dirty="0" smtClean="0">
                <a:solidFill>
                  <a:srgbClr val="000000"/>
                </a:solidFill>
                <a:latin typeface="Arial" pitchFamily="34" charset="0"/>
                <a:cs typeface="ヒラギノ角ゴ Pro W3"/>
              </a:rPr>
              <a:t>Applications</a:t>
            </a:r>
            <a:endParaRPr lang="en-US" sz="1600" b="0" dirty="0">
              <a:solidFill>
                <a:srgbClr val="000000"/>
              </a:solidFill>
              <a:latin typeface="Arial" pitchFamily="34" charset="0"/>
              <a:cs typeface="ヒラギノ角ゴ Pro W3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215956" y="4403841"/>
            <a:ext cx="2670243" cy="142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  <a:latin typeface="Calibri"/>
                <a:cs typeface="Arial" charset="0"/>
              </a:rPr>
              <a:t>LVC (ONR)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  <a:latin typeface="Calibri"/>
                <a:cs typeface="Arial" charset="0"/>
              </a:rPr>
              <a:t>UASSIST (ONR)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  <a:latin typeface="Calibri"/>
                <a:cs typeface="Arial" charset="0"/>
              </a:rPr>
              <a:t>FLUENT (ADL)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dirty="0" err="1" smtClean="0">
                <a:solidFill>
                  <a:srgbClr val="000000"/>
                </a:solidFill>
                <a:latin typeface="Calibri"/>
                <a:cs typeface="Arial" charset="0"/>
              </a:rPr>
              <a:t>RedSpinUp</a:t>
            </a:r>
            <a:r>
              <a:rPr lang="en-US" sz="1600" b="0" dirty="0" smtClean="0">
                <a:solidFill>
                  <a:srgbClr val="000000"/>
                </a:solidFill>
                <a:latin typeface="Calibri"/>
                <a:cs typeface="Arial" charset="0"/>
              </a:rPr>
              <a:t> (AFRL)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dirty="0" err="1" smtClean="0">
                <a:solidFill>
                  <a:srgbClr val="000000"/>
                </a:solidFill>
                <a:latin typeface="Calibri"/>
                <a:cs typeface="Arial" charset="0"/>
              </a:rPr>
              <a:t>TigerBoard</a:t>
            </a:r>
            <a:r>
              <a:rPr lang="en-US" sz="1600" b="0" dirty="0" smtClean="0">
                <a:solidFill>
                  <a:srgbClr val="000000"/>
                </a:solidFill>
                <a:latin typeface="Calibri"/>
                <a:cs typeface="Arial" charset="0"/>
              </a:rPr>
              <a:t> (Army)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  <a:latin typeface="Calibri"/>
                <a:cs typeface="Arial" charset="0"/>
              </a:rPr>
              <a:t>ADSUDM (ONR)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  <a:latin typeface="Calibri"/>
                <a:cs typeface="Arial" charset="0"/>
              </a:rPr>
              <a:t>VESIP (Dept. of Ed)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662828" y="4393061"/>
            <a:ext cx="2650050" cy="2355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 err="1">
                <a:solidFill>
                  <a:srgbClr val="000000"/>
                </a:solidFill>
                <a:latin typeface="Calibri"/>
                <a:cs typeface="ヒラギノ角ゴ Pro W3"/>
              </a:rPr>
              <a:t>SquadMate</a:t>
            </a: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 (DARPA)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CODE (DARPA</a:t>
            </a: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Daisy (DoT)</a:t>
            </a:r>
            <a:endParaRPr lang="en-US" sz="1600" b="0" kern="0" dirty="0">
              <a:solidFill>
                <a:srgbClr val="000000"/>
              </a:solidFill>
              <a:latin typeface="Calibri"/>
              <a:cs typeface="ヒラギノ角ゴ Pro W3"/>
            </a:endParaRP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TALOS (SOCOM)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SAPIENT </a:t>
            </a: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(CERDEC)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SID (multiple)</a:t>
            </a:r>
          </a:p>
          <a:p>
            <a:pPr marL="171450" indent="-171450" algn="l"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MAGIC (IRAD</a:t>
            </a: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), …</a:t>
            </a:r>
            <a:endParaRPr lang="en-US" sz="900" b="0" kern="0" dirty="0">
              <a:solidFill>
                <a:srgbClr val="000000"/>
              </a:solidFill>
              <a:latin typeface="Calibri"/>
              <a:cs typeface="ヒラギノ角ゴ Pro W3"/>
            </a:endParaRPr>
          </a:p>
          <a:p>
            <a:pPr algn="l">
              <a:spcBef>
                <a:spcPct val="20000"/>
              </a:spcBef>
              <a:buClr>
                <a:srgbClr val="007790"/>
              </a:buClr>
              <a:defRPr/>
            </a:pPr>
            <a:endParaRPr lang="en-US" sz="1600" b="0" kern="0" dirty="0" smtClean="0">
              <a:solidFill>
                <a:srgbClr val="000000"/>
              </a:solidFill>
              <a:latin typeface="Calibri"/>
              <a:cs typeface="ヒラギノ角ゴ Pro W3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6229247" y="4481094"/>
            <a:ext cx="2691262" cy="142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lnSpc>
                <a:spcPct val="90000"/>
              </a:lnSpc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SC2RAM (ONR)</a:t>
            </a:r>
          </a:p>
          <a:p>
            <a:pPr marL="171450" indent="-171450" algn="l">
              <a:lnSpc>
                <a:spcPct val="90000"/>
              </a:lnSpc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CYSTINE (AFRL)</a:t>
            </a:r>
          </a:p>
          <a:p>
            <a:pPr marL="171450" indent="-171450" algn="l">
              <a:lnSpc>
                <a:spcPct val="90000"/>
              </a:lnSpc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ROS-M (Army)</a:t>
            </a:r>
          </a:p>
          <a:p>
            <a:pPr marL="171450" indent="-171450" algn="l">
              <a:lnSpc>
                <a:spcPct val="90000"/>
              </a:lnSpc>
              <a:spcBef>
                <a:spcPct val="20000"/>
              </a:spcBef>
              <a:buClr>
                <a:srgbClr val="007790"/>
              </a:buClr>
              <a:buFont typeface="Arial" panose="020B0604020202020204" pitchFamily="34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COLD KNIFE (SPAWAR)</a:t>
            </a:r>
          </a:p>
          <a:p>
            <a:pPr marL="171450" indent="-171450" algn="l">
              <a:lnSpc>
                <a:spcPct val="90000"/>
              </a:lnSpc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Applied </a:t>
            </a:r>
            <a:r>
              <a:rPr lang="en-US" sz="1600" b="0" kern="0" dirty="0">
                <a:solidFill>
                  <a:srgbClr val="000000"/>
                </a:solidFill>
                <a:latin typeface="Calibri"/>
                <a:cs typeface="ヒラギノ角ゴ Pro W3"/>
              </a:rPr>
              <a:t>Research &amp; Experimentation </a:t>
            </a:r>
            <a:r>
              <a:rPr lang="en-US" sz="1600" b="0" kern="0" dirty="0" smtClean="0">
                <a:solidFill>
                  <a:srgbClr val="000000"/>
                </a:solidFill>
                <a:latin typeface="Calibri"/>
                <a:cs typeface="ヒラギノ角ゴ Pro W3"/>
              </a:rPr>
              <a:t>Partner (ARL Cyber CTA)</a:t>
            </a:r>
            <a:endParaRPr lang="en-US" sz="1600" b="0" kern="0" dirty="0">
              <a:solidFill>
                <a:srgbClr val="000000"/>
              </a:solidFill>
              <a:latin typeface="Calibri"/>
              <a:cs typeface="ヒラギノ角ゴ Pro W3"/>
            </a:endParaRPr>
          </a:p>
          <a:p>
            <a:pPr marL="171450" indent="-171450" algn="l">
              <a:lnSpc>
                <a:spcPct val="90000"/>
              </a:lnSpc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endParaRPr lang="en-US" sz="1600" b="0" kern="0" dirty="0" smtClean="0">
              <a:solidFill>
                <a:srgbClr val="000000"/>
              </a:solidFill>
              <a:latin typeface="Calibri"/>
              <a:cs typeface="ヒラギノ角ゴ Pro W3"/>
            </a:endParaRPr>
          </a:p>
          <a:p>
            <a:pPr marL="171450" indent="-171450" algn="l">
              <a:lnSpc>
                <a:spcPct val="90000"/>
              </a:lnSpc>
              <a:spcBef>
                <a:spcPct val="20000"/>
              </a:spcBef>
              <a:buClr>
                <a:srgbClr val="007790"/>
              </a:buClr>
              <a:buFont typeface="Times" pitchFamily="18" charset="0"/>
              <a:buChar char="•"/>
              <a:defRPr/>
            </a:pPr>
            <a:endParaRPr lang="en-US" sz="1600" b="0" kern="0" dirty="0" smtClean="0">
              <a:solidFill>
                <a:srgbClr val="000000"/>
              </a:solidFill>
              <a:latin typeface="Calibri"/>
              <a:cs typeface="ヒラギノ角ゴ Pro W3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318" y="1907893"/>
            <a:ext cx="1792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dirty="0" smtClean="0">
                <a:solidFill>
                  <a:srgbClr val="000000"/>
                </a:solidFill>
                <a:latin typeface="Arial" pitchFamily="34" charset="0"/>
                <a:cs typeface="ヒラギノ角ゴ Pro W3"/>
              </a:rPr>
              <a:t>Market Segments</a:t>
            </a:r>
            <a:endParaRPr lang="en-US" sz="1600" b="0" dirty="0">
              <a:solidFill>
                <a:srgbClr val="000000"/>
              </a:solidFill>
              <a:latin typeface="Arial" pitchFamily="34" charset="0"/>
              <a:cs typeface="ヒラギノ角ゴ Pro W3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5917" y="1801895"/>
            <a:ext cx="2530513" cy="12017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265918" y="2221123"/>
            <a:ext cx="2530512" cy="423339"/>
          </a:xfrm>
          <a:prstGeom prst="rect">
            <a:avLst/>
          </a:prstGeom>
          <a:solidFill>
            <a:srgbClr val="359AE3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2400" b="0" smtClean="0">
              <a:solidFill>
                <a:srgbClr val="000000"/>
              </a:solidFill>
              <a:latin typeface="Arial" charset="0"/>
              <a:cs typeface="ヒラギノ角ゴ Pro W3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12012" y="2273296"/>
            <a:ext cx="21935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cap="all" dirty="0" err="1" smtClean="0">
                <a:solidFill>
                  <a:srgbClr val="F8F6F9"/>
                </a:solidFill>
                <a:latin typeface="Arial Narrow" panose="020B0606020202030204" pitchFamily="34" charset="0"/>
                <a:cs typeface="Arial Unicode MS"/>
              </a:rPr>
              <a:t>CyberSPACE</a:t>
            </a:r>
            <a:r>
              <a:rPr lang="en-US" sz="1300" cap="all" dirty="0" smtClean="0">
                <a:solidFill>
                  <a:srgbClr val="F8F6F9"/>
                </a:solidFill>
                <a:latin typeface="Arial Narrow" panose="020B0606020202030204" pitchFamily="34" charset="0"/>
                <a:cs typeface="Arial Unicode MS"/>
              </a:rPr>
              <a:t> OPERATIONS</a:t>
            </a:r>
            <a:endParaRPr lang="en-US" sz="1300" cap="all" dirty="0">
              <a:solidFill>
                <a:srgbClr val="F8F6F9"/>
              </a:solidFill>
              <a:latin typeface="Arial Narrow" panose="020B0606020202030204" pitchFamily="34" charset="0"/>
              <a:cs typeface="Arial Unicode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1550" y="206375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0" dirty="0" smtClean="0">
              <a:solidFill>
                <a:srgbClr val="000000"/>
              </a:solidFill>
              <a:latin typeface="Arial" pitchFamily="34" charset="0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00544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Contributions to the Soar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620000" cy="4495800"/>
          </a:xfrm>
        </p:spPr>
        <p:txBody>
          <a:bodyPr/>
          <a:lstStyle/>
          <a:p>
            <a:r>
              <a:rPr lang="en-US" dirty="0" err="1" smtClean="0"/>
              <a:t>jSoar</a:t>
            </a:r>
            <a:endParaRPr lang="en-US" dirty="0" smtClean="0"/>
          </a:p>
          <a:p>
            <a:pPr lvl="1"/>
            <a:r>
              <a:rPr lang="en-US" dirty="0" smtClean="0"/>
              <a:t>See 2015 talk</a:t>
            </a:r>
          </a:p>
          <a:p>
            <a:r>
              <a:rPr lang="en-US" dirty="0" smtClean="0"/>
              <a:t>New features in </a:t>
            </a:r>
            <a:r>
              <a:rPr lang="en-US" dirty="0" err="1" smtClean="0"/>
              <a:t>cSoar</a:t>
            </a:r>
            <a:endParaRPr lang="en-US" dirty="0" smtClean="0"/>
          </a:p>
          <a:p>
            <a:pPr lvl="1"/>
            <a:r>
              <a:rPr lang="en-US" dirty="0" smtClean="0"/>
              <a:t>See 2014 talk</a:t>
            </a:r>
          </a:p>
          <a:p>
            <a:r>
              <a:rPr lang="en-US" dirty="0" smtClean="0"/>
              <a:t>NGS</a:t>
            </a:r>
          </a:p>
          <a:p>
            <a:pPr lvl="1"/>
            <a:r>
              <a:rPr lang="en-US" dirty="0" smtClean="0"/>
              <a:t>See 2017 talks</a:t>
            </a:r>
            <a:endParaRPr lang="en-US" dirty="0" smtClean="0"/>
          </a:p>
          <a:p>
            <a:r>
              <a:rPr lang="en-US" dirty="0" err="1" smtClean="0"/>
              <a:t>SoarIDE</a:t>
            </a:r>
            <a:endParaRPr lang="en-US" dirty="0"/>
          </a:p>
          <a:p>
            <a:pPr lvl="1"/>
            <a:r>
              <a:rPr lang="en-US" dirty="0" smtClean="0"/>
              <a:t>See 2016 talk</a:t>
            </a:r>
          </a:p>
          <a:p>
            <a:r>
              <a:rPr lang="en-US" dirty="0" smtClean="0"/>
              <a:t>Soar Programmer’s Guide</a:t>
            </a:r>
            <a:endParaRPr lang="en-US" dirty="0"/>
          </a:p>
          <a:p>
            <a:pPr lvl="1"/>
            <a:r>
              <a:rPr lang="en-US" dirty="0" smtClean="0"/>
              <a:t>See 2015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391400" cy="609600"/>
          </a:xfrm>
        </p:spPr>
        <p:txBody>
          <a:bodyPr/>
          <a:lstStyle/>
          <a:p>
            <a:r>
              <a:rPr lang="en-US" dirty="0" smtClean="0"/>
              <a:t>Nuggets and Coal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620000" cy="4495800"/>
          </a:xfrm>
        </p:spPr>
        <p:txBody>
          <a:bodyPr/>
          <a:lstStyle/>
          <a:p>
            <a:r>
              <a:rPr lang="en-US" dirty="0" smtClean="0"/>
              <a:t>Nuggets</a:t>
            </a:r>
          </a:p>
          <a:p>
            <a:pPr lvl="1"/>
            <a:r>
              <a:rPr lang="en-US" dirty="0" smtClean="0"/>
              <a:t>A great place to do interesting work</a:t>
            </a:r>
          </a:p>
          <a:p>
            <a:pPr lvl="1"/>
            <a:r>
              <a:rPr lang="en-US" dirty="0" smtClean="0"/>
              <a:t>Advancing and applying artificial intelligence</a:t>
            </a:r>
          </a:p>
          <a:p>
            <a:pPr lvl="1"/>
            <a:r>
              <a:rPr lang="en-US" dirty="0" smtClean="0"/>
              <a:t>Smart, fun new co-workers as a result of the company’s growth</a:t>
            </a:r>
          </a:p>
          <a:p>
            <a:pPr lvl="1"/>
            <a:r>
              <a:rPr lang="en-US" dirty="0" smtClean="0"/>
              <a:t>A model for commercial spin offs is coming into focus</a:t>
            </a:r>
          </a:p>
          <a:p>
            <a:r>
              <a:rPr lang="en-US" dirty="0" smtClean="0"/>
              <a:t>Coal</a:t>
            </a:r>
          </a:p>
          <a:p>
            <a:pPr lvl="1"/>
            <a:r>
              <a:rPr lang="en-US" dirty="0" smtClean="0"/>
              <a:t>The phrase “very good problems to have” still includes the word “problems”</a:t>
            </a:r>
          </a:p>
          <a:p>
            <a:pPr marL="2857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5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9_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R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28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600" baseline="0" dirty="0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SoarTech PowerPoint Template</Template>
  <TotalTime>4321</TotalTime>
  <Words>481</Words>
  <Application>Microsoft Macintosh PowerPoint</Application>
  <PresentationFormat>On-screen Show (4:3)</PresentationFormat>
  <Paragraphs>96</Paragraphs>
  <Slides>7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 Narrow</vt:lpstr>
      <vt:lpstr>Arial Unicode MS</vt:lpstr>
      <vt:lpstr>Calibri</vt:lpstr>
      <vt:lpstr>Lucida Sans</vt:lpstr>
      <vt:lpstr>ＭＳ Ｐゴシック</vt:lpstr>
      <vt:lpstr>Palatino Linotype</vt:lpstr>
      <vt:lpstr>Times</vt:lpstr>
      <vt:lpstr>Wingdings</vt:lpstr>
      <vt:lpstr>ヒラギノ角ゴ Pro W3</vt:lpstr>
      <vt:lpstr>Arial</vt:lpstr>
      <vt:lpstr>Blank Presentation</vt:lpstr>
      <vt:lpstr>9_Default Design</vt:lpstr>
      <vt:lpstr>2_Blank Presentation</vt:lpstr>
      <vt:lpstr>Office Theme</vt:lpstr>
      <vt:lpstr>Soar Technology Company Update 2017</vt:lpstr>
      <vt:lpstr>PowerPoint Presentation</vt:lpstr>
      <vt:lpstr>SoarTech: The Early Days</vt:lpstr>
      <vt:lpstr>SoarTech: Today</vt:lpstr>
      <vt:lpstr>Soar Technology, Inc.</vt:lpstr>
      <vt:lpstr>Contributions to the Soar community</vt:lpstr>
      <vt:lpstr>Nuggets and Coal</vt:lpstr>
    </vt:vector>
  </TitlesOfParts>
  <Company>USC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Serious Games</dc:title>
  <dc:creator>Michael van Lent</dc:creator>
  <cp:lastModifiedBy>Office License02</cp:lastModifiedBy>
  <cp:revision>222</cp:revision>
  <dcterms:created xsi:type="dcterms:W3CDTF">2007-02-15T03:12:40Z</dcterms:created>
  <dcterms:modified xsi:type="dcterms:W3CDTF">2017-06-07T20:33:35Z</dcterms:modified>
</cp:coreProperties>
</file>